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6" r:id="rId3"/>
    <p:sldId id="283" r:id="rId4"/>
    <p:sldId id="278" r:id="rId5"/>
    <p:sldId id="279" r:id="rId6"/>
    <p:sldId id="280" r:id="rId7"/>
    <p:sldId id="281" r:id="rId8"/>
    <p:sldId id="307" r:id="rId9"/>
    <p:sldId id="308" r:id="rId10"/>
    <p:sldId id="282" r:id="rId11"/>
    <p:sldId id="285" r:id="rId12"/>
    <p:sldId id="319" r:id="rId13"/>
    <p:sldId id="320" r:id="rId14"/>
    <p:sldId id="286" r:id="rId15"/>
    <p:sldId id="312" r:id="rId16"/>
    <p:sldId id="313" r:id="rId17"/>
    <p:sldId id="314" r:id="rId18"/>
    <p:sldId id="315" r:id="rId19"/>
    <p:sldId id="287" r:id="rId20"/>
    <p:sldId id="321" r:id="rId21"/>
    <p:sldId id="322" r:id="rId22"/>
    <p:sldId id="323"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59" autoAdjust="0"/>
    <p:restoredTop sz="94660"/>
  </p:normalViewPr>
  <p:slideViewPr>
    <p:cSldViewPr snapToGrid="0">
      <p:cViewPr varScale="1">
        <p:scale>
          <a:sx n="62" d="100"/>
          <a:sy n="62" d="100"/>
        </p:scale>
        <p:origin x="664" y="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12/8/2024</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12/8/2024</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E126-A573-1D84-4218-09A477F5F66A}"/>
              </a:ext>
            </a:extLst>
          </p:cNvPr>
          <p:cNvSpPr>
            <a:spLocks noGrp="1"/>
          </p:cNvSpPr>
          <p:nvPr>
            <p:ph type="title"/>
          </p:nvPr>
        </p:nvSpPr>
        <p:spPr/>
        <p:txBody>
          <a:bodyPr/>
          <a:lstStyle/>
          <a:p>
            <a:r>
              <a:rPr kumimoji="0" lang="en-GH" sz="3200" b="1" i="0" u="none" strike="noStrike" kern="1200" cap="none" spc="0" normalizeH="0" baseline="0" noProof="0" dirty="0">
                <a:ln>
                  <a:noFill/>
                </a:ln>
                <a:solidFill>
                  <a:srgbClr val="70AD47">
                    <a:lumMod val="50000"/>
                  </a:srgbClr>
                </a:solidFill>
                <a:effectLst/>
                <a:uLnTx/>
                <a:uFillTx/>
                <a:latin typeface="Calibri"/>
                <a:ea typeface="+mj-ea"/>
                <a:cs typeface="+mj-cs"/>
              </a:rPr>
              <a:t>CSM 491 -  Graph Theory and Its Application</a:t>
            </a:r>
            <a:endParaRPr kumimoji="0" lang="en-US" sz="3200" b="1" i="0" u="none" strike="noStrike" kern="1200" cap="none" spc="0" normalizeH="0" baseline="0" noProof="0" dirty="0">
              <a:ln>
                <a:noFill/>
              </a:ln>
              <a:solidFill>
                <a:srgbClr val="70AD47">
                  <a:lumMod val="50000"/>
                </a:srgbClr>
              </a:solidFill>
              <a:effectLst/>
              <a:uLnTx/>
              <a:uFillTx/>
              <a:latin typeface="Calibri"/>
              <a:ea typeface="+mj-ea"/>
              <a:cs typeface="+mj-cs"/>
            </a:endParaRPr>
          </a:p>
        </p:txBody>
      </p:sp>
      <p:sp>
        <p:nvSpPr>
          <p:cNvPr id="3" name="Text Placeholder 2">
            <a:extLst>
              <a:ext uri="{FF2B5EF4-FFF2-40B4-BE49-F238E27FC236}">
                <a16:creationId xmlns:a16="http://schemas.microsoft.com/office/drawing/2014/main" id="{9A868C0E-9B9D-9792-9819-CA023A37DA63}"/>
              </a:ext>
            </a:extLst>
          </p:cNvPr>
          <p:cNvSpPr>
            <a:spLocks noGrp="1"/>
          </p:cNvSpPr>
          <p:nvPr>
            <p:ph type="body" idx="1"/>
          </p:nvPr>
        </p:nvSpPr>
        <p:spPr>
          <a:xfrm>
            <a:off x="4902440" y="3935896"/>
            <a:ext cx="6787025" cy="2111442"/>
          </a:xfrm>
        </p:spPr>
        <p:txBody>
          <a:bodyPr>
            <a:normAutofit/>
          </a:bodyPr>
          <a:lstStyle/>
          <a:p>
            <a:r>
              <a:rPr lang="en-GH" sz="2400" dirty="0"/>
              <a:t>Lectures</a:t>
            </a:r>
          </a:p>
          <a:p>
            <a:r>
              <a:rPr lang="en-GH" sz="2400" dirty="0"/>
              <a:t>by </a:t>
            </a:r>
          </a:p>
          <a:p>
            <a:r>
              <a:rPr lang="en-US" sz="2400" dirty="0"/>
              <a:t>Dr. Oliver Kornyo</a:t>
            </a:r>
            <a:endParaRPr lang="en-GH" dirty="0"/>
          </a:p>
          <a:p>
            <a:pPr algn="l"/>
            <a:r>
              <a:rPr lang="en-GH" sz="2400" dirty="0"/>
              <a:t>		Dept. </a:t>
            </a:r>
            <a:r>
              <a:rPr lang="en-GH" dirty="0"/>
              <a:t>of Computer Science</a:t>
            </a:r>
          </a:p>
          <a:p>
            <a:pPr algn="l"/>
            <a:endParaRPr lang="en-GH" sz="2400" dirty="0"/>
          </a:p>
          <a:p>
            <a:endParaRPr lang="en-US" sz="2400" dirty="0"/>
          </a:p>
          <a:p>
            <a:endParaRPr lang="en-US" dirty="0"/>
          </a:p>
        </p:txBody>
      </p:sp>
    </p:spTree>
    <p:extLst>
      <p:ext uri="{BB962C8B-B14F-4D97-AF65-F5344CB8AC3E}">
        <p14:creationId xmlns:p14="http://schemas.microsoft.com/office/powerpoint/2010/main" val="398105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EC55F-5262-B738-8146-80D619E99115}"/>
              </a:ext>
            </a:extLst>
          </p:cNvPr>
          <p:cNvSpPr>
            <a:spLocks noGrp="1"/>
          </p:cNvSpPr>
          <p:nvPr>
            <p:ph type="title"/>
          </p:nvPr>
        </p:nvSpPr>
        <p:spPr>
          <a:xfrm>
            <a:off x="838200" y="895585"/>
            <a:ext cx="10515600" cy="262656"/>
          </a:xfrm>
        </p:spPr>
        <p:txBody>
          <a:bodyPr>
            <a:normAutofit fontScale="90000"/>
          </a:bodyPr>
          <a:lstStyle/>
          <a:p>
            <a:pPr>
              <a:lnSpc>
                <a:spcPct val="115000"/>
              </a:lnSpc>
              <a:spcAft>
                <a:spcPts val="800"/>
              </a:spcAft>
            </a:pPr>
            <a:r>
              <a:rPr lang="en-GB" dirty="0"/>
              <a:t>MODULAR ARITHMETIC AND GALOIS FIELDS</a:t>
            </a:r>
            <a:endParaRPr lang="en-US" dirty="0"/>
          </a:p>
        </p:txBody>
      </p:sp>
      <p:sp>
        <p:nvSpPr>
          <p:cNvPr id="3" name="Content Placeholder 2">
            <a:extLst>
              <a:ext uri="{FF2B5EF4-FFF2-40B4-BE49-F238E27FC236}">
                <a16:creationId xmlns:a16="http://schemas.microsoft.com/office/drawing/2014/main" id="{38525D55-448B-0B32-05B7-4C6F4D3CCE0C}"/>
              </a:ext>
            </a:extLst>
          </p:cNvPr>
          <p:cNvSpPr>
            <a:spLocks noGrp="1"/>
          </p:cNvSpPr>
          <p:nvPr>
            <p:ph idx="1"/>
          </p:nvPr>
        </p:nvSpPr>
        <p:spPr>
          <a:xfrm>
            <a:off x="838200" y="1341121"/>
            <a:ext cx="10515600" cy="3820159"/>
          </a:xfrm>
        </p:spPr>
        <p:txBody>
          <a:bodyPr>
            <a:normAutofit fontScale="92500" lnSpcReduction="20000"/>
          </a:bodyPr>
          <a:lstStyle/>
          <a:p>
            <a:r>
              <a:rPr lang="en-GB" dirty="0"/>
              <a:t>Consider a system of numbers that has only three numbers in it, ordinary 0, 1, and 2. And let the rules for addition and multiplication in this system be the same as ordinary addition and multiplication with the following exception: </a:t>
            </a:r>
            <a:endParaRPr lang="en-GH" dirty="0"/>
          </a:p>
          <a:p>
            <a:r>
              <a:rPr lang="en-GB" dirty="0"/>
              <a:t>If a number q (resulting from addition or multiplication operations) equals or exceeds 3, it is to be divided by 3, the quotient is discarded, and the remainder is used in place of q. </a:t>
            </a:r>
            <a:endParaRPr lang="en-GH" dirty="0"/>
          </a:p>
          <a:p>
            <a:r>
              <a:rPr lang="en-GB" dirty="0"/>
              <a:t>The addition and multiplication tables for such a number system are given in Fig. 6-3, and are called addition modulo 3 and multiplication modulo 3. Together they are called modulo 3 arithmetic. For example, in modulo 3 arithmetic, </a:t>
            </a:r>
            <a:endParaRPr lang="en-US" b="1" dirty="0"/>
          </a:p>
        </p:txBody>
      </p:sp>
      <p:pic>
        <p:nvPicPr>
          <p:cNvPr id="5" name="Picture 4">
            <a:extLst>
              <a:ext uri="{FF2B5EF4-FFF2-40B4-BE49-F238E27FC236}">
                <a16:creationId xmlns:a16="http://schemas.microsoft.com/office/drawing/2014/main" id="{97620C71-465A-4D88-867C-65DE12F9F043}"/>
              </a:ext>
            </a:extLst>
          </p:cNvPr>
          <p:cNvPicPr>
            <a:picLocks noChangeAspect="1"/>
          </p:cNvPicPr>
          <p:nvPr/>
        </p:nvPicPr>
        <p:blipFill>
          <a:blip r:embed="rId2"/>
          <a:stretch>
            <a:fillRect/>
          </a:stretch>
        </p:blipFill>
        <p:spPr>
          <a:xfrm>
            <a:off x="3267075" y="4723130"/>
            <a:ext cx="4009694" cy="621030"/>
          </a:xfrm>
          <a:prstGeom prst="rect">
            <a:avLst/>
          </a:prstGeom>
        </p:spPr>
      </p:pic>
    </p:spTree>
    <p:extLst>
      <p:ext uri="{BB962C8B-B14F-4D97-AF65-F5344CB8AC3E}">
        <p14:creationId xmlns:p14="http://schemas.microsoft.com/office/powerpoint/2010/main" val="128953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C7E3-AD9A-4A3D-BFDA-8A8ED2A9D6F1}"/>
              </a:ext>
            </a:extLst>
          </p:cNvPr>
          <p:cNvSpPr>
            <a:spLocks noGrp="1"/>
          </p:cNvSpPr>
          <p:nvPr>
            <p:ph type="title"/>
          </p:nvPr>
        </p:nvSpPr>
        <p:spPr/>
        <p:txBody>
          <a:bodyPr/>
          <a:lstStyle/>
          <a:p>
            <a:r>
              <a:rPr lang="en-GH" dirty="0"/>
              <a:t>Finite Fields</a:t>
            </a:r>
          </a:p>
        </p:txBody>
      </p:sp>
      <p:sp>
        <p:nvSpPr>
          <p:cNvPr id="3" name="Content Placeholder 2">
            <a:extLst>
              <a:ext uri="{FF2B5EF4-FFF2-40B4-BE49-F238E27FC236}">
                <a16:creationId xmlns:a16="http://schemas.microsoft.com/office/drawing/2014/main" id="{4BDEDD75-A7AB-485E-9CF9-DDC8022E6567}"/>
              </a:ext>
            </a:extLst>
          </p:cNvPr>
          <p:cNvSpPr>
            <a:spLocks noGrp="1"/>
          </p:cNvSpPr>
          <p:nvPr>
            <p:ph idx="1"/>
          </p:nvPr>
        </p:nvSpPr>
        <p:spPr>
          <a:xfrm>
            <a:off x="838200" y="1658123"/>
            <a:ext cx="10515599" cy="4314589"/>
          </a:xfrm>
        </p:spPr>
        <p:txBody>
          <a:bodyPr>
            <a:noAutofit/>
          </a:bodyPr>
          <a:lstStyle/>
          <a:p>
            <a:pPr>
              <a:lnSpc>
                <a:spcPct val="100000"/>
              </a:lnSpc>
            </a:pPr>
            <a:r>
              <a:rPr lang="en-GB" dirty="0"/>
              <a:t>From the tables in Fig. 6-3, it can be verified that the set {0, 1, 2} with addition and multiplication modulo 3 is a field. There is an identity 0 with respect to modulo 3 addition, and an identity 1 with respect to modulo 3 multiplication. Every element has a unique additive inverse, and every element other than 0 has a multiplicative inverse.</a:t>
            </a:r>
            <a:endParaRPr lang="en-GH" dirty="0"/>
          </a:p>
          <a:p>
            <a:pPr>
              <a:lnSpc>
                <a:spcPct val="100000"/>
              </a:lnSpc>
            </a:pPr>
            <a:r>
              <a:rPr lang="en-GB" dirty="0"/>
              <a:t> By means of actual tables, like those in Fig. 6-3, it can be easily verified that modulo 2, 5, and 7 systems are also fields. On the other hand, the set {0, 1, 2, 3} with modulo 4 addition and multiplication is not a field, because no inverse of 2 exists with respect to modulo 4 multiplication</a:t>
            </a:r>
            <a:endParaRPr lang="en-GH" dirty="0"/>
          </a:p>
        </p:txBody>
      </p:sp>
    </p:spTree>
    <p:extLst>
      <p:ext uri="{BB962C8B-B14F-4D97-AF65-F5344CB8AC3E}">
        <p14:creationId xmlns:p14="http://schemas.microsoft.com/office/powerpoint/2010/main" val="1148727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C7E3-AD9A-4A3D-BFDA-8A8ED2A9D6F1}"/>
              </a:ext>
            </a:extLst>
          </p:cNvPr>
          <p:cNvSpPr>
            <a:spLocks noGrp="1"/>
          </p:cNvSpPr>
          <p:nvPr>
            <p:ph type="title"/>
          </p:nvPr>
        </p:nvSpPr>
        <p:spPr/>
        <p:txBody>
          <a:bodyPr/>
          <a:lstStyle/>
          <a:p>
            <a:r>
              <a:rPr lang="en-GH" dirty="0"/>
              <a:t>Arithmetic Modulo 3</a:t>
            </a:r>
          </a:p>
        </p:txBody>
      </p:sp>
      <p:pic>
        <p:nvPicPr>
          <p:cNvPr id="5" name="Content Placeholder 4">
            <a:extLst>
              <a:ext uri="{FF2B5EF4-FFF2-40B4-BE49-F238E27FC236}">
                <a16:creationId xmlns:a16="http://schemas.microsoft.com/office/drawing/2014/main" id="{FBC109C0-110D-4DE2-8073-98C686BFD0B7}"/>
              </a:ext>
            </a:extLst>
          </p:cNvPr>
          <p:cNvPicPr>
            <a:picLocks noGrp="1" noChangeAspect="1"/>
          </p:cNvPicPr>
          <p:nvPr>
            <p:ph idx="1"/>
          </p:nvPr>
        </p:nvPicPr>
        <p:blipFill>
          <a:blip r:embed="rId2"/>
          <a:stretch>
            <a:fillRect/>
          </a:stretch>
        </p:blipFill>
        <p:spPr>
          <a:xfrm>
            <a:off x="2165032" y="2265681"/>
            <a:ext cx="6611770" cy="2657833"/>
          </a:xfrm>
        </p:spPr>
      </p:pic>
    </p:spTree>
    <p:extLst>
      <p:ext uri="{BB962C8B-B14F-4D97-AF65-F5344CB8AC3E}">
        <p14:creationId xmlns:p14="http://schemas.microsoft.com/office/powerpoint/2010/main" val="1210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C7E3-AD9A-4A3D-BFDA-8A8ED2A9D6F1}"/>
              </a:ext>
            </a:extLst>
          </p:cNvPr>
          <p:cNvSpPr>
            <a:spLocks noGrp="1"/>
          </p:cNvSpPr>
          <p:nvPr>
            <p:ph type="title"/>
          </p:nvPr>
        </p:nvSpPr>
        <p:spPr/>
        <p:txBody>
          <a:bodyPr/>
          <a:lstStyle/>
          <a:p>
            <a:r>
              <a:rPr lang="en-GB" dirty="0"/>
              <a:t>G</a:t>
            </a:r>
            <a:r>
              <a:rPr lang="en-GH" dirty="0"/>
              <a:t>alois Field</a:t>
            </a:r>
          </a:p>
        </p:txBody>
      </p:sp>
      <p:sp>
        <p:nvSpPr>
          <p:cNvPr id="3" name="Content Placeholder 2">
            <a:extLst>
              <a:ext uri="{FF2B5EF4-FFF2-40B4-BE49-F238E27FC236}">
                <a16:creationId xmlns:a16="http://schemas.microsoft.com/office/drawing/2014/main" id="{4BDEDD75-A7AB-485E-9CF9-DDC8022E6567}"/>
              </a:ext>
            </a:extLst>
          </p:cNvPr>
          <p:cNvSpPr>
            <a:spLocks noGrp="1"/>
          </p:cNvSpPr>
          <p:nvPr>
            <p:ph idx="1"/>
          </p:nvPr>
        </p:nvSpPr>
        <p:spPr>
          <a:xfrm>
            <a:off x="838200" y="1658123"/>
            <a:ext cx="10515599" cy="4590953"/>
          </a:xfrm>
        </p:spPr>
        <p:txBody>
          <a:bodyPr>
            <a:noAutofit/>
          </a:bodyPr>
          <a:lstStyle/>
          <a:p>
            <a:pPr>
              <a:lnSpc>
                <a:spcPct val="100000"/>
              </a:lnSpc>
            </a:pPr>
            <a:r>
              <a:rPr lang="en-GB" dirty="0"/>
              <a:t>In fact, it turns out that every finite set </a:t>
            </a:r>
            <a:endParaRPr lang="en-GH" dirty="0"/>
          </a:p>
          <a:p>
            <a:pPr>
              <a:lnSpc>
                <a:spcPct val="100000"/>
              </a:lnSpc>
            </a:pPr>
            <a:endParaRPr lang="en-GH" dirty="0"/>
          </a:p>
          <a:p>
            <a:pPr marL="0" indent="0">
              <a:lnSpc>
                <a:spcPct val="100000"/>
              </a:lnSpc>
              <a:buNone/>
            </a:pPr>
            <a:r>
              <a:rPr lang="en-GH" dirty="0"/>
              <a:t>		</a:t>
            </a:r>
            <a:r>
              <a:rPr lang="en-GB" dirty="0" err="1"/>
              <a:t>Zm</a:t>
            </a:r>
            <a:r>
              <a:rPr lang="en-GB" dirty="0"/>
              <a:t> = {0, 1, 2, . . . , m − 1} </a:t>
            </a:r>
            <a:endParaRPr lang="en-GH" dirty="0"/>
          </a:p>
          <a:p>
            <a:pPr>
              <a:lnSpc>
                <a:spcPct val="100000"/>
              </a:lnSpc>
            </a:pPr>
            <a:endParaRPr lang="en-GH" dirty="0"/>
          </a:p>
          <a:p>
            <a:pPr>
              <a:lnSpc>
                <a:spcPct val="100000"/>
              </a:lnSpc>
            </a:pPr>
            <a:r>
              <a:rPr lang="en-GB" dirty="0"/>
              <a:t>with modulo m addition and multiplication is a field if and only if m is a prime number. Such a field is called a Galois field modulo m, or GF(m). As we shall see shortly, in representing graphs we are concerned only with GF(2), Galois field modulo 2. It consists of {0, 1} and the addition modulo 2 and multiplication modulo 2 operations. </a:t>
            </a:r>
            <a:endParaRPr lang="en-GH" dirty="0"/>
          </a:p>
        </p:txBody>
      </p:sp>
    </p:spTree>
    <p:extLst>
      <p:ext uri="{BB962C8B-B14F-4D97-AF65-F5344CB8AC3E}">
        <p14:creationId xmlns:p14="http://schemas.microsoft.com/office/powerpoint/2010/main" val="1612617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6BD1-EA38-4091-B212-BC876287DC02}"/>
              </a:ext>
            </a:extLst>
          </p:cNvPr>
          <p:cNvSpPr>
            <a:spLocks noGrp="1"/>
          </p:cNvSpPr>
          <p:nvPr>
            <p:ph type="title"/>
          </p:nvPr>
        </p:nvSpPr>
        <p:spPr>
          <a:xfrm>
            <a:off x="838200" y="921026"/>
            <a:ext cx="10515600" cy="522043"/>
          </a:xfrm>
        </p:spPr>
        <p:txBody>
          <a:bodyPr>
            <a:normAutofit fontScale="90000"/>
          </a:bodyPr>
          <a:lstStyle/>
          <a:p>
            <a:pPr>
              <a:lnSpc>
                <a:spcPct val="115000"/>
              </a:lnSpc>
              <a:spcAft>
                <a:spcPts val="800"/>
              </a:spcAft>
            </a:pPr>
            <a:r>
              <a:rPr lang="en-GB" dirty="0"/>
              <a:t>VECTORS AND VECTOR SPACES</a:t>
            </a:r>
            <a:endParaRPr lang="en-GH" dirty="0"/>
          </a:p>
        </p:txBody>
      </p:sp>
      <p:sp>
        <p:nvSpPr>
          <p:cNvPr id="3" name="Content Placeholder 2">
            <a:extLst>
              <a:ext uri="{FF2B5EF4-FFF2-40B4-BE49-F238E27FC236}">
                <a16:creationId xmlns:a16="http://schemas.microsoft.com/office/drawing/2014/main" id="{C8E8F84B-C9A1-4EAB-A4B6-5F569BF1DFB6}"/>
              </a:ext>
            </a:extLst>
          </p:cNvPr>
          <p:cNvSpPr>
            <a:spLocks noGrp="1"/>
          </p:cNvSpPr>
          <p:nvPr>
            <p:ph idx="1"/>
          </p:nvPr>
        </p:nvSpPr>
        <p:spPr>
          <a:xfrm>
            <a:off x="838200" y="1547012"/>
            <a:ext cx="10515600" cy="2659228"/>
          </a:xfrm>
        </p:spPr>
        <p:txBody>
          <a:bodyPr>
            <a:noAutofit/>
          </a:bodyPr>
          <a:lstStyle/>
          <a:p>
            <a:pPr algn="just">
              <a:lnSpc>
                <a:spcPct val="100000"/>
              </a:lnSpc>
              <a:spcAft>
                <a:spcPts val="800"/>
              </a:spcAft>
            </a:pPr>
            <a:r>
              <a:rPr lang="en-GB" dirty="0"/>
              <a:t>In an ordinary two-dimensional (Euclidean) plane, a point is represented by an ordered pair of numbers X = (x1 , x2 ). Point X can also be regarded as a vector emanating from the origin 0 = (0, 0) to the point (x1 , x2 ).</a:t>
            </a:r>
            <a:endParaRPr lang="en-GH" dirty="0"/>
          </a:p>
          <a:p>
            <a:pPr algn="just">
              <a:lnSpc>
                <a:spcPct val="100000"/>
              </a:lnSpc>
              <a:spcAft>
                <a:spcPts val="800"/>
              </a:spcAft>
            </a:pPr>
            <a:r>
              <a:rPr lang="en-GB" dirty="0"/>
              <a:t>Similarly, in </a:t>
            </a:r>
            <a:r>
              <a:rPr lang="en-GB" dirty="0" err="1"/>
              <a:t>threedimensional</a:t>
            </a:r>
            <a:r>
              <a:rPr lang="en-GB" dirty="0"/>
              <a:t> Euclidean space the triplet (7, 2.1, − 3) represents a vector. Sometimes, instead of row notation a column notation is used, for example, </a:t>
            </a:r>
            <a:endParaRPr lang="en-GH" dirty="0"/>
          </a:p>
        </p:txBody>
      </p:sp>
      <p:pic>
        <p:nvPicPr>
          <p:cNvPr id="5" name="Picture 4">
            <a:extLst>
              <a:ext uri="{FF2B5EF4-FFF2-40B4-BE49-F238E27FC236}">
                <a16:creationId xmlns:a16="http://schemas.microsoft.com/office/drawing/2014/main" id="{8746A002-B683-432E-A2E5-F45B521E8BEC}"/>
              </a:ext>
            </a:extLst>
          </p:cNvPr>
          <p:cNvPicPr>
            <a:picLocks noChangeAspect="1"/>
          </p:cNvPicPr>
          <p:nvPr/>
        </p:nvPicPr>
        <p:blipFill>
          <a:blip r:embed="rId2"/>
          <a:stretch>
            <a:fillRect/>
          </a:stretch>
        </p:blipFill>
        <p:spPr>
          <a:xfrm>
            <a:off x="5554662" y="4617161"/>
            <a:ext cx="1082675" cy="1387654"/>
          </a:xfrm>
          <a:prstGeom prst="rect">
            <a:avLst/>
          </a:prstGeom>
        </p:spPr>
      </p:pic>
    </p:spTree>
    <p:extLst>
      <p:ext uri="{BB962C8B-B14F-4D97-AF65-F5344CB8AC3E}">
        <p14:creationId xmlns:p14="http://schemas.microsoft.com/office/powerpoint/2010/main" val="157374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Vector Space</a:t>
            </a:r>
          </a:p>
        </p:txBody>
      </p:sp>
      <p:sp>
        <p:nvSpPr>
          <p:cNvPr id="4" name="Content Placeholder 3">
            <a:extLst>
              <a:ext uri="{FF2B5EF4-FFF2-40B4-BE49-F238E27FC236}">
                <a16:creationId xmlns:a16="http://schemas.microsoft.com/office/drawing/2014/main" id="{5C6E4163-48FE-4CDF-BEED-CB6CE0EB08D9}"/>
              </a:ext>
            </a:extLst>
          </p:cNvPr>
          <p:cNvSpPr>
            <a:spLocks noGrp="1"/>
          </p:cNvSpPr>
          <p:nvPr>
            <p:ph idx="1"/>
          </p:nvPr>
        </p:nvSpPr>
        <p:spPr/>
        <p:txBody>
          <a:bodyPr>
            <a:normAutofit/>
          </a:bodyPr>
          <a:lstStyle/>
          <a:p>
            <a:r>
              <a:rPr lang="en-GB" sz="3200" dirty="0"/>
              <a:t>A k-dimensional vector space (or a linear vector space) over the field F, is an object consisting of</a:t>
            </a:r>
            <a:endParaRPr lang="en-GH" sz="3200" dirty="0"/>
          </a:p>
          <a:p>
            <a:r>
              <a:rPr lang="en-GB" sz="3200" dirty="0"/>
              <a:t> 1. A field F (with its set of elements S, and two operations * and ⊙). </a:t>
            </a:r>
            <a:endParaRPr lang="en-GH" sz="3200" dirty="0"/>
          </a:p>
          <a:p>
            <a:r>
              <a:rPr lang="en-GB" sz="3200" dirty="0"/>
              <a:t>2. A set W of k-tuples (all numbers taken from F). </a:t>
            </a:r>
            <a:endParaRPr lang="en-GH" sz="3200" dirty="0"/>
          </a:p>
          <a:p>
            <a:r>
              <a:rPr lang="en-GB" sz="3200" dirty="0"/>
              <a:t>3. A binary operation ⊞ (called vector sum) between the elements of the set W, such that W is an abelian group under this operation ⊞</a:t>
            </a:r>
            <a:endParaRPr lang="en-GH" sz="3200" dirty="0"/>
          </a:p>
        </p:txBody>
      </p:sp>
    </p:spTree>
    <p:extLst>
      <p:ext uri="{BB962C8B-B14F-4D97-AF65-F5344CB8AC3E}">
        <p14:creationId xmlns:p14="http://schemas.microsoft.com/office/powerpoint/2010/main" val="2474738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Binary Operation in vectors</a:t>
            </a:r>
          </a:p>
        </p:txBody>
      </p:sp>
      <p:sp>
        <p:nvSpPr>
          <p:cNvPr id="4" name="Content Placeholder 3">
            <a:extLst>
              <a:ext uri="{FF2B5EF4-FFF2-40B4-BE49-F238E27FC236}">
                <a16:creationId xmlns:a16="http://schemas.microsoft.com/office/drawing/2014/main" id="{CEB704CC-2C73-466C-935E-1C2C04DBDF80}"/>
              </a:ext>
            </a:extLst>
          </p:cNvPr>
          <p:cNvSpPr>
            <a:spLocks noGrp="1"/>
          </p:cNvSpPr>
          <p:nvPr>
            <p:ph idx="1"/>
          </p:nvPr>
        </p:nvSpPr>
        <p:spPr/>
        <p:txBody>
          <a:bodyPr/>
          <a:lstStyle/>
          <a:p>
            <a:r>
              <a:rPr lang="en-GB" dirty="0"/>
              <a:t>A binary operation ⊡ (called scalar multiplication), which when applied between any scalar c in F and a vector X = (xl , x2 , . . . , </a:t>
            </a:r>
            <a:r>
              <a:rPr lang="en-GB" dirty="0" err="1"/>
              <a:t>xk</a:t>
            </a:r>
            <a:r>
              <a:rPr lang="en-GB" dirty="0"/>
              <a:t> ) in W produces another vector P in W. P is called the scalar product of c and X, and is given by </a:t>
            </a:r>
            <a:endParaRPr lang="en-GH" dirty="0"/>
          </a:p>
          <a:p>
            <a:pPr marL="0" indent="0">
              <a:buNone/>
            </a:pPr>
            <a:endParaRPr lang="en-GH" dirty="0"/>
          </a:p>
          <a:p>
            <a:pPr marL="0" indent="0">
              <a:buNone/>
            </a:pPr>
            <a:r>
              <a:rPr lang="en-GB" dirty="0"/>
              <a:t>Furthermore, scalar multiplication satisfies the following: </a:t>
            </a:r>
            <a:endParaRPr lang="en-GH" dirty="0"/>
          </a:p>
        </p:txBody>
      </p:sp>
      <p:pic>
        <p:nvPicPr>
          <p:cNvPr id="7" name="Picture 6">
            <a:extLst>
              <a:ext uri="{FF2B5EF4-FFF2-40B4-BE49-F238E27FC236}">
                <a16:creationId xmlns:a16="http://schemas.microsoft.com/office/drawing/2014/main" id="{92D01EF8-15FB-4091-8B59-52290D460E63}"/>
              </a:ext>
            </a:extLst>
          </p:cNvPr>
          <p:cNvPicPr>
            <a:picLocks noChangeAspect="1"/>
          </p:cNvPicPr>
          <p:nvPr/>
        </p:nvPicPr>
        <p:blipFill>
          <a:blip r:embed="rId2"/>
          <a:stretch>
            <a:fillRect/>
          </a:stretch>
        </p:blipFill>
        <p:spPr>
          <a:xfrm>
            <a:off x="4538027" y="3154224"/>
            <a:ext cx="5367291" cy="549552"/>
          </a:xfrm>
          <a:prstGeom prst="rect">
            <a:avLst/>
          </a:prstGeom>
        </p:spPr>
      </p:pic>
      <p:pic>
        <p:nvPicPr>
          <p:cNvPr id="9" name="Picture 8">
            <a:extLst>
              <a:ext uri="{FF2B5EF4-FFF2-40B4-BE49-F238E27FC236}">
                <a16:creationId xmlns:a16="http://schemas.microsoft.com/office/drawing/2014/main" id="{DFF94CDC-A9EC-4C91-87C4-7DC2EA2289D4}"/>
              </a:ext>
            </a:extLst>
          </p:cNvPr>
          <p:cNvPicPr>
            <a:picLocks noChangeAspect="1"/>
          </p:cNvPicPr>
          <p:nvPr/>
        </p:nvPicPr>
        <p:blipFill>
          <a:blip r:embed="rId3"/>
          <a:stretch>
            <a:fillRect/>
          </a:stretch>
        </p:blipFill>
        <p:spPr>
          <a:xfrm>
            <a:off x="2571567" y="4629826"/>
            <a:ext cx="5209097" cy="1619250"/>
          </a:xfrm>
          <a:prstGeom prst="rect">
            <a:avLst/>
          </a:prstGeom>
        </p:spPr>
      </p:pic>
    </p:spTree>
    <p:extLst>
      <p:ext uri="{BB962C8B-B14F-4D97-AF65-F5344CB8AC3E}">
        <p14:creationId xmlns:p14="http://schemas.microsoft.com/office/powerpoint/2010/main" val="250656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B" dirty="0"/>
              <a:t>VECTOR SPACE ASSOCIATED WITH A GRAPH</a:t>
            </a:r>
            <a:endParaRPr lang="en-GH" dirty="0"/>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r>
              <a:rPr lang="en-GB" dirty="0"/>
              <a:t>Let us consider the graph G in Fig. 6-5 with four vertices and five edges e1 , e2 , e3 , e4 ,e5 . Any subset of these five edges (i.e., any subgraph g) of G can be represented by a 5-tuple: </a:t>
            </a:r>
            <a:endParaRPr lang="en-GH" dirty="0"/>
          </a:p>
          <a:p>
            <a:r>
              <a:rPr lang="en-GB" dirty="0"/>
              <a:t>S</a:t>
            </a:r>
            <a:r>
              <a:rPr lang="en-GH" dirty="0" err="1"/>
              <a:t>uch</a:t>
            </a:r>
            <a:r>
              <a:rPr lang="en-GH" dirty="0"/>
              <a:t> that </a:t>
            </a:r>
          </a:p>
          <a:p>
            <a:endParaRPr lang="en-GH" dirty="0"/>
          </a:p>
          <a:p>
            <a:endParaRPr lang="en-GH" dirty="0"/>
          </a:p>
          <a:p>
            <a:r>
              <a:rPr lang="en-GB" dirty="0"/>
              <a:t>For instance, the subgraph g1 in Fig. 6-5 will be represented by (1, 0, 1, 0, 1).</a:t>
            </a:r>
            <a:endParaRPr lang="en-GH" dirty="0"/>
          </a:p>
          <a:p>
            <a:endParaRPr lang="en-GH" dirty="0"/>
          </a:p>
        </p:txBody>
      </p:sp>
      <p:pic>
        <p:nvPicPr>
          <p:cNvPr id="5" name="Picture 4">
            <a:extLst>
              <a:ext uri="{FF2B5EF4-FFF2-40B4-BE49-F238E27FC236}">
                <a16:creationId xmlns:a16="http://schemas.microsoft.com/office/drawing/2014/main" id="{AEFB7A0E-A6C7-4E85-A75E-5EBC3A079BB2}"/>
              </a:ext>
            </a:extLst>
          </p:cNvPr>
          <p:cNvPicPr>
            <a:picLocks noChangeAspect="1"/>
          </p:cNvPicPr>
          <p:nvPr/>
        </p:nvPicPr>
        <p:blipFill>
          <a:blip r:embed="rId2"/>
          <a:stretch>
            <a:fillRect/>
          </a:stretch>
        </p:blipFill>
        <p:spPr>
          <a:xfrm>
            <a:off x="8486140" y="2405380"/>
            <a:ext cx="2161540" cy="514652"/>
          </a:xfrm>
          <a:prstGeom prst="rect">
            <a:avLst/>
          </a:prstGeom>
        </p:spPr>
      </p:pic>
      <p:pic>
        <p:nvPicPr>
          <p:cNvPr id="7" name="Picture 6">
            <a:extLst>
              <a:ext uri="{FF2B5EF4-FFF2-40B4-BE49-F238E27FC236}">
                <a16:creationId xmlns:a16="http://schemas.microsoft.com/office/drawing/2014/main" id="{B2982B53-5145-4AA9-AD80-4DDCE6ED9FE1}"/>
              </a:ext>
            </a:extLst>
          </p:cNvPr>
          <p:cNvPicPr>
            <a:picLocks noChangeAspect="1"/>
          </p:cNvPicPr>
          <p:nvPr/>
        </p:nvPicPr>
        <p:blipFill>
          <a:blip r:embed="rId3"/>
          <a:stretch>
            <a:fillRect/>
          </a:stretch>
        </p:blipFill>
        <p:spPr>
          <a:xfrm>
            <a:off x="2908300" y="2838450"/>
            <a:ext cx="3101258" cy="961390"/>
          </a:xfrm>
          <a:prstGeom prst="rect">
            <a:avLst/>
          </a:prstGeom>
        </p:spPr>
      </p:pic>
      <p:pic>
        <p:nvPicPr>
          <p:cNvPr id="9" name="Picture 8">
            <a:extLst>
              <a:ext uri="{FF2B5EF4-FFF2-40B4-BE49-F238E27FC236}">
                <a16:creationId xmlns:a16="http://schemas.microsoft.com/office/drawing/2014/main" id="{605CC933-046A-4B57-A5E3-3A886E4CD881}"/>
              </a:ext>
            </a:extLst>
          </p:cNvPr>
          <p:cNvPicPr>
            <a:picLocks noChangeAspect="1"/>
          </p:cNvPicPr>
          <p:nvPr/>
        </p:nvPicPr>
        <p:blipFill>
          <a:blip r:embed="rId4"/>
          <a:stretch>
            <a:fillRect/>
          </a:stretch>
        </p:blipFill>
        <p:spPr>
          <a:xfrm>
            <a:off x="3610369" y="4748940"/>
            <a:ext cx="4798378" cy="1758271"/>
          </a:xfrm>
          <a:prstGeom prst="rect">
            <a:avLst/>
          </a:prstGeom>
        </p:spPr>
      </p:pic>
    </p:spTree>
    <p:extLst>
      <p:ext uri="{BB962C8B-B14F-4D97-AF65-F5344CB8AC3E}">
        <p14:creationId xmlns:p14="http://schemas.microsoft.com/office/powerpoint/2010/main" val="861775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A7E7E1-B6D2-4FB7-AA55-7FA5B75A73F6}"/>
              </a:ext>
            </a:extLst>
          </p:cNvPr>
          <p:cNvSpPr>
            <a:spLocks noGrp="1"/>
          </p:cNvSpPr>
          <p:nvPr>
            <p:ph idx="1"/>
          </p:nvPr>
        </p:nvSpPr>
        <p:spPr>
          <a:xfrm>
            <a:off x="838200" y="711201"/>
            <a:ext cx="10515600" cy="5039359"/>
          </a:xfrm>
        </p:spPr>
        <p:txBody>
          <a:bodyPr>
            <a:noAutofit/>
          </a:bodyPr>
          <a:lstStyle/>
          <a:p>
            <a:pPr>
              <a:lnSpc>
                <a:spcPct val="100000"/>
              </a:lnSpc>
            </a:pPr>
            <a:r>
              <a:rPr lang="en-GB" dirty="0"/>
              <a:t>There is a vector space WG associated with every graph G, and this vector space consists of </a:t>
            </a:r>
            <a:endParaRPr lang="en-GH" dirty="0"/>
          </a:p>
          <a:p>
            <a:pPr>
              <a:lnSpc>
                <a:spcPct val="100000"/>
              </a:lnSpc>
            </a:pPr>
            <a:r>
              <a:rPr lang="en-GB" dirty="0"/>
              <a:t>1. Galois field modulo 2 ; that is, set {1, 0} with operation addition modulo 2 written as + such that 0 + 0 = 0, 1 + 0 = 1 = 0 + 1, 1 + 1 = 0, and multiplication modulo 2 written as · such that 0·0 = 0 = 1·0 = 0·1, and 1·1 = 1. </a:t>
            </a:r>
            <a:endParaRPr lang="en-GH" dirty="0"/>
          </a:p>
          <a:p>
            <a:pPr>
              <a:lnSpc>
                <a:spcPct val="100000"/>
              </a:lnSpc>
            </a:pPr>
            <a:r>
              <a:rPr lang="en-GB" dirty="0"/>
              <a:t>2. 2e vectors (e-tuples), where e is the number of edges in G. 3. An addition operation between two vectors X, Y in this space, defined as the vector sum</a:t>
            </a:r>
            <a:r>
              <a:rPr lang="en-GH" dirty="0"/>
              <a:t> </a:t>
            </a:r>
            <a:r>
              <a:rPr lang="en-GB" dirty="0"/>
              <a:t> being addition modulo 2. </a:t>
            </a:r>
            <a:endParaRPr lang="en-GH" dirty="0"/>
          </a:p>
          <a:p>
            <a:pPr>
              <a:lnSpc>
                <a:spcPct val="100000"/>
              </a:lnSpc>
            </a:pPr>
            <a:r>
              <a:rPr lang="en-GB" dirty="0"/>
              <a:t>And a scalar multiplication between a scalar c in Z2 and a vector X, defined as </a:t>
            </a:r>
            <a:r>
              <a:rPr lang="en-GB" dirty="0" err="1"/>
              <a:t>c·X</a:t>
            </a:r>
            <a:r>
              <a:rPr lang="en-GB" dirty="0"/>
              <a:t> = (c·x1 , . . . , </a:t>
            </a:r>
            <a:r>
              <a:rPr lang="en-GB" dirty="0" err="1"/>
              <a:t>c·xe</a:t>
            </a:r>
            <a:r>
              <a:rPr lang="en-GB" dirty="0"/>
              <a:t> ). </a:t>
            </a:r>
            <a:endParaRPr lang="en-GH" dirty="0"/>
          </a:p>
        </p:txBody>
      </p:sp>
      <p:pic>
        <p:nvPicPr>
          <p:cNvPr id="5" name="Picture 4">
            <a:extLst>
              <a:ext uri="{FF2B5EF4-FFF2-40B4-BE49-F238E27FC236}">
                <a16:creationId xmlns:a16="http://schemas.microsoft.com/office/drawing/2014/main" id="{456E4212-764B-418C-9646-96F2943AD710}"/>
              </a:ext>
            </a:extLst>
          </p:cNvPr>
          <p:cNvPicPr>
            <a:picLocks noChangeAspect="1"/>
          </p:cNvPicPr>
          <p:nvPr/>
        </p:nvPicPr>
        <p:blipFill>
          <a:blip r:embed="rId2"/>
          <a:stretch>
            <a:fillRect/>
          </a:stretch>
        </p:blipFill>
        <p:spPr>
          <a:xfrm>
            <a:off x="7351236" y="4343400"/>
            <a:ext cx="3507420" cy="716280"/>
          </a:xfrm>
          <a:prstGeom prst="rect">
            <a:avLst/>
          </a:prstGeom>
        </p:spPr>
      </p:pic>
    </p:spTree>
    <p:extLst>
      <p:ext uri="{BB962C8B-B14F-4D97-AF65-F5344CB8AC3E}">
        <p14:creationId xmlns:p14="http://schemas.microsoft.com/office/powerpoint/2010/main" val="422340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B" dirty="0"/>
              <a:t>BASIS VECTORS OF A GRAPH </a:t>
            </a:r>
            <a:endParaRPr lang="en-GH" dirty="0"/>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pPr marL="0" indent="0">
              <a:buNone/>
            </a:pPr>
            <a:r>
              <a:rPr lang="en-GB" sz="2400" dirty="0"/>
              <a:t>Linear Dependence: A set of vectors X1 , X2 , . . ., </a:t>
            </a:r>
            <a:r>
              <a:rPr lang="en-GB" sz="2400" dirty="0" err="1"/>
              <a:t>Xr</a:t>
            </a:r>
            <a:r>
              <a:rPr lang="en-GB" sz="2400" dirty="0"/>
              <a:t> (over some field F) is said to be linearly independent if for scalars c1 , c2 , . . . , </a:t>
            </a:r>
            <a:r>
              <a:rPr lang="en-GB" sz="2400" dirty="0" err="1"/>
              <a:t>cr</a:t>
            </a:r>
            <a:r>
              <a:rPr lang="en-GB" sz="2400" dirty="0"/>
              <a:t> in F the expression</a:t>
            </a:r>
            <a:endParaRPr lang="en-GH" sz="2400" dirty="0"/>
          </a:p>
          <a:p>
            <a:pPr marL="0" indent="0">
              <a:buNone/>
            </a:pPr>
            <a:endParaRPr lang="en-GH" sz="2400" dirty="0"/>
          </a:p>
          <a:p>
            <a:pPr marL="0" indent="0">
              <a:buNone/>
            </a:pPr>
            <a:endParaRPr lang="en-GH" sz="2400" dirty="0"/>
          </a:p>
          <a:p>
            <a:pPr marL="0" indent="0">
              <a:buNone/>
            </a:pPr>
            <a:r>
              <a:rPr lang="en-GB" sz="2400" dirty="0"/>
              <a:t>holds only if c1 = c2 = . . . = </a:t>
            </a:r>
            <a:r>
              <a:rPr lang="en-GB" sz="2400" dirty="0" err="1"/>
              <a:t>cr</a:t>
            </a:r>
            <a:r>
              <a:rPr lang="en-GB" sz="2400" dirty="0"/>
              <a:t> = 0. Otherwise, the set of vectors is said to be linearly dependent. For example, consider the set of three vectors, over the field of real numbers : </a:t>
            </a:r>
            <a:endParaRPr lang="en-GH" sz="2400" dirty="0"/>
          </a:p>
          <a:p>
            <a:pPr marL="0" indent="0">
              <a:buNone/>
            </a:pPr>
            <a:endParaRPr lang="en-GH" sz="2400" dirty="0"/>
          </a:p>
          <a:p>
            <a:pPr marL="0" indent="0">
              <a:buNone/>
            </a:pPr>
            <a:endParaRPr lang="en-GH" sz="2400" dirty="0"/>
          </a:p>
          <a:p>
            <a:pPr marL="0" indent="0">
              <a:buNone/>
            </a:pPr>
            <a:endParaRPr lang="en-GH" sz="2400" dirty="0"/>
          </a:p>
        </p:txBody>
      </p:sp>
      <p:pic>
        <p:nvPicPr>
          <p:cNvPr id="6" name="Picture 5">
            <a:extLst>
              <a:ext uri="{FF2B5EF4-FFF2-40B4-BE49-F238E27FC236}">
                <a16:creationId xmlns:a16="http://schemas.microsoft.com/office/drawing/2014/main" id="{E7D8270B-7C54-4E2C-BB63-7F18286D027E}"/>
              </a:ext>
            </a:extLst>
          </p:cNvPr>
          <p:cNvPicPr>
            <a:picLocks noChangeAspect="1"/>
          </p:cNvPicPr>
          <p:nvPr/>
        </p:nvPicPr>
        <p:blipFill>
          <a:blip r:embed="rId2"/>
          <a:stretch>
            <a:fillRect/>
          </a:stretch>
        </p:blipFill>
        <p:spPr>
          <a:xfrm>
            <a:off x="3620835" y="2495367"/>
            <a:ext cx="3303551" cy="627063"/>
          </a:xfrm>
          <a:prstGeom prst="rect">
            <a:avLst/>
          </a:prstGeom>
        </p:spPr>
      </p:pic>
      <p:pic>
        <p:nvPicPr>
          <p:cNvPr id="8" name="Picture 7">
            <a:extLst>
              <a:ext uri="{FF2B5EF4-FFF2-40B4-BE49-F238E27FC236}">
                <a16:creationId xmlns:a16="http://schemas.microsoft.com/office/drawing/2014/main" id="{CCB0577C-0FBA-4C6A-B06B-56625CCD69F4}"/>
              </a:ext>
            </a:extLst>
          </p:cNvPr>
          <p:cNvPicPr>
            <a:picLocks noChangeAspect="1"/>
          </p:cNvPicPr>
          <p:nvPr/>
        </p:nvPicPr>
        <p:blipFill>
          <a:blip r:embed="rId3"/>
          <a:stretch>
            <a:fillRect/>
          </a:stretch>
        </p:blipFill>
        <p:spPr>
          <a:xfrm>
            <a:off x="3684483" y="4367446"/>
            <a:ext cx="3176254" cy="1050607"/>
          </a:xfrm>
          <a:prstGeom prst="rect">
            <a:avLst/>
          </a:prstGeom>
        </p:spPr>
      </p:pic>
    </p:spTree>
    <p:extLst>
      <p:ext uri="{BB962C8B-B14F-4D97-AF65-F5344CB8AC3E}">
        <p14:creationId xmlns:p14="http://schemas.microsoft.com/office/powerpoint/2010/main" val="373779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3156-26FF-0ED3-73D6-EEA02705732C}"/>
              </a:ext>
            </a:extLst>
          </p:cNvPr>
          <p:cNvSpPr>
            <a:spLocks noGrp="1"/>
          </p:cNvSpPr>
          <p:nvPr>
            <p:ph type="title"/>
          </p:nvPr>
        </p:nvSpPr>
        <p:spPr/>
        <p:txBody>
          <a:bodyPr/>
          <a:lstStyle/>
          <a:p>
            <a:r>
              <a:rPr lang="en-GB" dirty="0"/>
              <a:t>VECTOR SPACES OF A GRAPH </a:t>
            </a:r>
            <a:endParaRPr lang="en-US" dirty="0"/>
          </a:p>
        </p:txBody>
      </p:sp>
      <p:sp>
        <p:nvSpPr>
          <p:cNvPr id="3" name="Content Placeholder 2">
            <a:extLst>
              <a:ext uri="{FF2B5EF4-FFF2-40B4-BE49-F238E27FC236}">
                <a16:creationId xmlns:a16="http://schemas.microsoft.com/office/drawing/2014/main" id="{B5ADD6F6-B091-4085-4143-37BF067CFE1D}"/>
              </a:ext>
            </a:extLst>
          </p:cNvPr>
          <p:cNvSpPr>
            <a:spLocks noGrp="1"/>
          </p:cNvSpPr>
          <p:nvPr>
            <p:ph idx="1"/>
          </p:nvPr>
        </p:nvSpPr>
        <p:spPr/>
        <p:txBody>
          <a:bodyPr>
            <a:normAutofit/>
          </a:bodyPr>
          <a:lstStyle/>
          <a:p>
            <a:pPr marL="0" indent="0">
              <a:buNone/>
            </a:pPr>
            <a:r>
              <a:rPr lang="en-GH" b="1" dirty="0"/>
              <a:t>Lecture Outline</a:t>
            </a:r>
          </a:p>
          <a:p>
            <a:r>
              <a:rPr lang="en-GH" dirty="0"/>
              <a:t>Sets with One Operation</a:t>
            </a:r>
          </a:p>
          <a:p>
            <a:r>
              <a:rPr lang="en-GH" dirty="0"/>
              <a:t>Semi Groups</a:t>
            </a:r>
          </a:p>
          <a:p>
            <a:r>
              <a:rPr lang="en-GH" dirty="0"/>
              <a:t>Binary Operations</a:t>
            </a:r>
          </a:p>
          <a:p>
            <a:r>
              <a:rPr lang="en-GH" dirty="0"/>
              <a:t>Modular Arithmetic and Galois Fields</a:t>
            </a:r>
          </a:p>
          <a:p>
            <a:r>
              <a:rPr lang="en-GH" dirty="0"/>
              <a:t>Basis vectors of a Graph</a:t>
            </a:r>
          </a:p>
          <a:p>
            <a:endParaRPr lang="en-GB" dirty="0"/>
          </a:p>
        </p:txBody>
      </p:sp>
    </p:spTree>
    <p:extLst>
      <p:ext uri="{BB962C8B-B14F-4D97-AF65-F5344CB8AC3E}">
        <p14:creationId xmlns:p14="http://schemas.microsoft.com/office/powerpoint/2010/main" val="195844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B" dirty="0"/>
              <a:t>BASIS VECTORS OF A GRAPH </a:t>
            </a:r>
            <a:endParaRPr lang="en-GH" dirty="0"/>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pPr marL="0" indent="0">
              <a:buNone/>
            </a:pPr>
            <a:r>
              <a:rPr lang="en-GB" sz="2400" dirty="0"/>
              <a:t>An arbitrary linear combination of these three vectors set to zero gives </a:t>
            </a:r>
            <a:endParaRPr lang="en-GH" sz="2400" dirty="0"/>
          </a:p>
          <a:p>
            <a:pPr marL="0" indent="0">
              <a:buNone/>
            </a:pPr>
            <a:endParaRPr lang="en-GH" sz="2400" dirty="0"/>
          </a:p>
          <a:p>
            <a:pPr marL="0" indent="0">
              <a:buNone/>
            </a:pPr>
            <a:endParaRPr lang="en-GH" sz="2400" dirty="0"/>
          </a:p>
          <a:p>
            <a:pPr marL="0" indent="0">
              <a:buNone/>
            </a:pPr>
            <a:endParaRPr lang="en-GH" sz="2400" dirty="0"/>
          </a:p>
          <a:p>
            <a:pPr marL="0" indent="0">
              <a:buNone/>
            </a:pPr>
            <a:r>
              <a:rPr lang="en-GB" sz="2400" dirty="0"/>
              <a:t>That is, 2c2 = 0, 4c1 + c2 = 0, and c1 + 3c3 = 0, which hold only if c1 = c2 = c3 = 0. Thus the set of vectors {X1 , X2 , X3} is linearly independent. On the other hand, consider another set of vectors (over the same field of real numbers) :</a:t>
            </a:r>
            <a:endParaRPr lang="en-GH" sz="2400" dirty="0"/>
          </a:p>
          <a:p>
            <a:pPr marL="0" indent="0">
              <a:buNone/>
            </a:pPr>
            <a:r>
              <a:rPr lang="en-GB" sz="2400" dirty="0"/>
              <a:t>Setting an arbitrary linear combination of these vectors to zero,</a:t>
            </a:r>
            <a:endParaRPr lang="en-GH" sz="2400" dirty="0"/>
          </a:p>
          <a:p>
            <a:pPr marL="0" indent="0">
              <a:buNone/>
            </a:pPr>
            <a:endParaRPr lang="en-GH" sz="2400" dirty="0"/>
          </a:p>
        </p:txBody>
      </p:sp>
      <p:pic>
        <p:nvPicPr>
          <p:cNvPr id="5" name="Picture 4">
            <a:extLst>
              <a:ext uri="{FF2B5EF4-FFF2-40B4-BE49-F238E27FC236}">
                <a16:creationId xmlns:a16="http://schemas.microsoft.com/office/drawing/2014/main" id="{40E80BB1-3819-4A08-9060-6111BFE00D98}"/>
              </a:ext>
            </a:extLst>
          </p:cNvPr>
          <p:cNvPicPr>
            <a:picLocks noChangeAspect="1"/>
          </p:cNvPicPr>
          <p:nvPr/>
        </p:nvPicPr>
        <p:blipFill>
          <a:blip r:embed="rId2"/>
          <a:stretch>
            <a:fillRect/>
          </a:stretch>
        </p:blipFill>
        <p:spPr>
          <a:xfrm>
            <a:off x="3041733" y="2071186"/>
            <a:ext cx="5943439" cy="1177340"/>
          </a:xfrm>
          <a:prstGeom prst="rect">
            <a:avLst/>
          </a:prstGeom>
        </p:spPr>
      </p:pic>
      <p:pic>
        <p:nvPicPr>
          <p:cNvPr id="9" name="Picture 8">
            <a:extLst>
              <a:ext uri="{FF2B5EF4-FFF2-40B4-BE49-F238E27FC236}">
                <a16:creationId xmlns:a16="http://schemas.microsoft.com/office/drawing/2014/main" id="{69B5B6D8-E542-44C0-989B-A8B950B6B77F}"/>
              </a:ext>
            </a:extLst>
          </p:cNvPr>
          <p:cNvPicPr>
            <a:picLocks noChangeAspect="1"/>
          </p:cNvPicPr>
          <p:nvPr/>
        </p:nvPicPr>
        <p:blipFill>
          <a:blip r:embed="rId3"/>
          <a:stretch>
            <a:fillRect/>
          </a:stretch>
        </p:blipFill>
        <p:spPr>
          <a:xfrm>
            <a:off x="4584702" y="5212889"/>
            <a:ext cx="2857500" cy="876300"/>
          </a:xfrm>
          <a:prstGeom prst="rect">
            <a:avLst/>
          </a:prstGeom>
        </p:spPr>
      </p:pic>
    </p:spTree>
    <p:extLst>
      <p:ext uri="{BB962C8B-B14F-4D97-AF65-F5344CB8AC3E}">
        <p14:creationId xmlns:p14="http://schemas.microsoft.com/office/powerpoint/2010/main" val="3932382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Basis Vectors</a:t>
            </a:r>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pPr marL="0" indent="0">
              <a:buNone/>
            </a:pPr>
            <a:r>
              <a:rPr lang="en-GB" sz="2400" dirty="0"/>
              <a:t>To the set of three linearly independent vectors {X1 , X2 , X3} in the first example, let us add another vector Now you can show without much difficulty that the set {X1 , X2 , X3 , Y} is linearly dependent regardless of what Y is. In other words, you can find a set of four real numbers a, b, c, and d (not all of which are zero) such that</a:t>
            </a:r>
            <a:endParaRPr lang="en-GH" sz="2400" dirty="0"/>
          </a:p>
          <a:p>
            <a:pPr marL="0" indent="0">
              <a:buNone/>
            </a:pPr>
            <a:endParaRPr lang="en-GH" sz="2400" dirty="0"/>
          </a:p>
          <a:p>
            <a:pPr marL="0" indent="0">
              <a:buNone/>
            </a:pPr>
            <a:endParaRPr lang="en-GH" sz="2400" dirty="0"/>
          </a:p>
        </p:txBody>
      </p:sp>
      <p:pic>
        <p:nvPicPr>
          <p:cNvPr id="6" name="Picture 5">
            <a:extLst>
              <a:ext uri="{FF2B5EF4-FFF2-40B4-BE49-F238E27FC236}">
                <a16:creationId xmlns:a16="http://schemas.microsoft.com/office/drawing/2014/main" id="{9D60C908-3CD7-439D-BF47-695A469FFDA5}"/>
              </a:ext>
            </a:extLst>
          </p:cNvPr>
          <p:cNvPicPr>
            <a:picLocks noChangeAspect="1"/>
          </p:cNvPicPr>
          <p:nvPr/>
        </p:nvPicPr>
        <p:blipFill>
          <a:blip r:embed="rId2"/>
          <a:stretch>
            <a:fillRect/>
          </a:stretch>
        </p:blipFill>
        <p:spPr>
          <a:xfrm>
            <a:off x="3401427" y="3429000"/>
            <a:ext cx="4847290" cy="1384940"/>
          </a:xfrm>
          <a:prstGeom prst="rect">
            <a:avLst/>
          </a:prstGeom>
        </p:spPr>
      </p:pic>
    </p:spTree>
    <p:extLst>
      <p:ext uri="{BB962C8B-B14F-4D97-AF65-F5344CB8AC3E}">
        <p14:creationId xmlns:p14="http://schemas.microsoft.com/office/powerpoint/2010/main" val="1935856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a:t>Assignment 6</a:t>
            </a:r>
            <a:endParaRPr lang="en-GH" dirty="0"/>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pPr marL="0" indent="0">
              <a:buNone/>
            </a:pPr>
            <a:r>
              <a:rPr lang="en-GB" sz="3600" dirty="0"/>
              <a:t>Given a set {a, b, c, d} of four elements, construct two four by four tables for operations * and ⊙, such that the set is a field. Identify the letters playing the roles of identities with respect to * and ⊙ (i.e., 0 and 1). </a:t>
            </a:r>
            <a:endParaRPr lang="en-GH" sz="3600" dirty="0"/>
          </a:p>
        </p:txBody>
      </p:sp>
    </p:spTree>
    <p:extLst>
      <p:ext uri="{BB962C8B-B14F-4D97-AF65-F5344CB8AC3E}">
        <p14:creationId xmlns:p14="http://schemas.microsoft.com/office/powerpoint/2010/main" val="325671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EAE-AE0C-A113-CB6C-C6597B310E81}"/>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57204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E0D1A-63AB-4B27-B62E-E70068BEB88F}"/>
              </a:ext>
            </a:extLst>
          </p:cNvPr>
          <p:cNvSpPr>
            <a:spLocks noGrp="1"/>
          </p:cNvSpPr>
          <p:nvPr>
            <p:ph type="title"/>
          </p:nvPr>
        </p:nvSpPr>
        <p:spPr>
          <a:xfrm>
            <a:off x="838200" y="608924"/>
            <a:ext cx="10515600" cy="570947"/>
          </a:xfrm>
        </p:spPr>
        <p:txBody>
          <a:bodyPr>
            <a:normAutofit fontScale="90000"/>
          </a:bodyPr>
          <a:lstStyle/>
          <a:p>
            <a:r>
              <a:rPr lang="en-GB" dirty="0"/>
              <a:t>SETS WITH ONE OPERATION</a:t>
            </a:r>
            <a:endParaRPr lang="en-GH" dirty="0"/>
          </a:p>
        </p:txBody>
      </p:sp>
      <p:sp>
        <p:nvSpPr>
          <p:cNvPr id="3" name="Content Placeholder 2">
            <a:extLst>
              <a:ext uri="{FF2B5EF4-FFF2-40B4-BE49-F238E27FC236}">
                <a16:creationId xmlns:a16="http://schemas.microsoft.com/office/drawing/2014/main" id="{EDCB9628-7201-40FA-A9FF-DAE74448DB86}"/>
              </a:ext>
            </a:extLst>
          </p:cNvPr>
          <p:cNvSpPr>
            <a:spLocks noGrp="1"/>
          </p:cNvSpPr>
          <p:nvPr>
            <p:ph idx="1"/>
          </p:nvPr>
        </p:nvSpPr>
        <p:spPr>
          <a:xfrm>
            <a:off x="838200" y="1179870"/>
            <a:ext cx="10515600" cy="4204929"/>
          </a:xfrm>
        </p:spPr>
        <p:txBody>
          <a:bodyPr>
            <a:normAutofit/>
          </a:bodyPr>
          <a:lstStyle/>
          <a:p>
            <a:r>
              <a:rPr lang="en-GB" dirty="0"/>
              <a:t>Set: A set is a collection of objects (called the elements of the set). Note that there is no specification on the nature of the elements or the number of elements. Nor do the elements have anything to do with each other, except belong to the same set. Braces are used to enclose the elements of a set. </a:t>
            </a:r>
            <a:endParaRPr lang="en-GH" dirty="0"/>
          </a:p>
          <a:p>
            <a:r>
              <a:rPr lang="en-GB" dirty="0"/>
              <a:t>For instance, a set S consisting of five objects a, b, c, x, and y may be written as S = {a, b, c, x, y}. Since the order in which these elements appear is of no significance, we could have written the same set as S = {x, b, a, y, c}, for instance. The symbol a ∈ S is used to indicate that element a is in set S. </a:t>
            </a:r>
            <a:endParaRPr lang="en-GH" b="1" dirty="0"/>
          </a:p>
        </p:txBody>
      </p:sp>
    </p:spTree>
    <p:extLst>
      <p:ext uri="{BB962C8B-B14F-4D97-AF65-F5344CB8AC3E}">
        <p14:creationId xmlns:p14="http://schemas.microsoft.com/office/powerpoint/2010/main" val="305212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0E82-1A2A-0BFE-24E6-ACBBA069AD51}"/>
              </a:ext>
            </a:extLst>
          </p:cNvPr>
          <p:cNvSpPr>
            <a:spLocks noGrp="1"/>
          </p:cNvSpPr>
          <p:nvPr>
            <p:ph type="title"/>
          </p:nvPr>
        </p:nvSpPr>
        <p:spPr>
          <a:xfrm>
            <a:off x="838200" y="787829"/>
            <a:ext cx="10515600" cy="762676"/>
          </a:xfrm>
        </p:spPr>
        <p:txBody>
          <a:bodyPr>
            <a:normAutofit/>
          </a:bodyPr>
          <a:lstStyle/>
          <a:p>
            <a:r>
              <a:rPr lang="en-GH" dirty="0"/>
              <a:t>Subsets</a:t>
            </a:r>
            <a:endParaRPr lang="en-US" dirty="0"/>
          </a:p>
        </p:txBody>
      </p:sp>
      <p:sp>
        <p:nvSpPr>
          <p:cNvPr id="5" name="Content Placeholder 4">
            <a:extLst>
              <a:ext uri="{FF2B5EF4-FFF2-40B4-BE49-F238E27FC236}">
                <a16:creationId xmlns:a16="http://schemas.microsoft.com/office/drawing/2014/main" id="{35B46C35-BFE9-41F3-A040-267F50542B65}"/>
              </a:ext>
            </a:extLst>
          </p:cNvPr>
          <p:cNvSpPr>
            <a:spLocks noGrp="1"/>
          </p:cNvSpPr>
          <p:nvPr>
            <p:ph idx="1"/>
          </p:nvPr>
        </p:nvSpPr>
        <p:spPr>
          <a:xfrm>
            <a:off x="838200" y="1828799"/>
            <a:ext cx="10363200" cy="4420277"/>
          </a:xfrm>
        </p:spPr>
        <p:txBody>
          <a:bodyPr>
            <a:normAutofit/>
          </a:bodyPr>
          <a:lstStyle/>
          <a:p>
            <a:r>
              <a:rPr lang="en-GB" dirty="0"/>
              <a:t>A subset S′ of a set S is a collection of some of the elements of S. If S′ has at least one element that is not in S′ then S” is called </a:t>
            </a:r>
            <a:r>
              <a:rPr lang="en-GB" dirty="0" err="1"/>
              <a:t>a.proper</a:t>
            </a:r>
            <a:r>
              <a:rPr lang="en-GB" dirty="0"/>
              <a:t> subset of S. The empty set or null set, written ∅, has no element in it and is considered a subset of every set.</a:t>
            </a:r>
            <a:endParaRPr lang="en-GH" dirty="0"/>
          </a:p>
          <a:p>
            <a:r>
              <a:rPr lang="en-GB" dirty="0"/>
              <a:t> The two most common combinations of sets are the union ∪ and intersection ∩, defined as S1 ∪ S3 = S3 , a set containing all the elements of S1 and S2 , S1 ∩ S2 = S4 , a set containing only those elements that are both in S1 and in S2 . </a:t>
            </a:r>
            <a:endParaRPr lang="en-GH" dirty="0"/>
          </a:p>
        </p:txBody>
      </p:sp>
    </p:spTree>
    <p:extLst>
      <p:ext uri="{BB962C8B-B14F-4D97-AF65-F5344CB8AC3E}">
        <p14:creationId xmlns:p14="http://schemas.microsoft.com/office/powerpoint/2010/main" val="232355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873E-AF2D-F451-90EB-8C432EDE4723}"/>
              </a:ext>
            </a:extLst>
          </p:cNvPr>
          <p:cNvSpPr>
            <a:spLocks noGrp="1"/>
          </p:cNvSpPr>
          <p:nvPr>
            <p:ph type="title"/>
          </p:nvPr>
        </p:nvSpPr>
        <p:spPr/>
        <p:txBody>
          <a:bodyPr/>
          <a:lstStyle/>
          <a:p>
            <a:r>
              <a:rPr lang="en-GH" dirty="0"/>
              <a:t>Operations</a:t>
            </a:r>
            <a:endParaRPr lang="en-US" dirty="0"/>
          </a:p>
        </p:txBody>
      </p:sp>
      <p:sp>
        <p:nvSpPr>
          <p:cNvPr id="3" name="Content Placeholder 2">
            <a:extLst>
              <a:ext uri="{FF2B5EF4-FFF2-40B4-BE49-F238E27FC236}">
                <a16:creationId xmlns:a16="http://schemas.microsoft.com/office/drawing/2014/main" id="{BD87475B-EBA9-2D87-2C90-D360B8B59317}"/>
              </a:ext>
            </a:extLst>
          </p:cNvPr>
          <p:cNvSpPr>
            <a:spLocks noGrp="1"/>
          </p:cNvSpPr>
          <p:nvPr>
            <p:ph idx="1"/>
          </p:nvPr>
        </p:nvSpPr>
        <p:spPr/>
        <p:txBody>
          <a:bodyPr/>
          <a:lstStyle/>
          <a:p>
            <a:r>
              <a:rPr lang="en-GB" dirty="0"/>
              <a:t>Operation: Let us introduce a rule of combination called binary operation (also called binary composition, law of composition, or internal law of composition) between two elements of a set. Addition, multiplication, subtraction, and division are some of the familiar binary operations between two elements in a set of numbers. </a:t>
            </a:r>
            <a:endParaRPr lang="en-GH" dirty="0"/>
          </a:p>
          <a:p>
            <a:r>
              <a:rPr lang="en-GB" dirty="0"/>
              <a:t>To keep the binary operation general enough, we shall use the symbol * (rather than using +, −, ×, ÷, etc.) to denote the binary operation. A set with operations defined on it is called an algebraic system or just algebra</a:t>
            </a:r>
            <a:endParaRPr lang="en-US" dirty="0"/>
          </a:p>
        </p:txBody>
      </p:sp>
    </p:spTree>
    <p:extLst>
      <p:ext uri="{BB962C8B-B14F-4D97-AF65-F5344CB8AC3E}">
        <p14:creationId xmlns:p14="http://schemas.microsoft.com/office/powerpoint/2010/main" val="122604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2345-7D31-36F1-54AE-E09C07D92BE4}"/>
              </a:ext>
            </a:extLst>
          </p:cNvPr>
          <p:cNvSpPr>
            <a:spLocks noGrp="1"/>
          </p:cNvSpPr>
          <p:nvPr>
            <p:ph type="title"/>
          </p:nvPr>
        </p:nvSpPr>
        <p:spPr>
          <a:xfrm>
            <a:off x="838200" y="608925"/>
            <a:ext cx="10515600" cy="781726"/>
          </a:xfrm>
        </p:spPr>
        <p:txBody>
          <a:bodyPr/>
          <a:lstStyle/>
          <a:p>
            <a:r>
              <a:rPr lang="en-GB" dirty="0"/>
              <a:t>Special Types of Algebras</a:t>
            </a:r>
            <a:endParaRPr lang="en-US" dirty="0"/>
          </a:p>
        </p:txBody>
      </p:sp>
      <p:sp>
        <p:nvSpPr>
          <p:cNvPr id="3" name="Content Placeholder 2">
            <a:extLst>
              <a:ext uri="{FF2B5EF4-FFF2-40B4-BE49-F238E27FC236}">
                <a16:creationId xmlns:a16="http://schemas.microsoft.com/office/drawing/2014/main" id="{74F7BCB1-C18E-9A7C-0182-B1637AC611A6}"/>
              </a:ext>
            </a:extLst>
          </p:cNvPr>
          <p:cNvSpPr>
            <a:spLocks noGrp="1"/>
          </p:cNvSpPr>
          <p:nvPr>
            <p:ph idx="1"/>
          </p:nvPr>
        </p:nvSpPr>
        <p:spPr>
          <a:xfrm>
            <a:off x="838199" y="1390651"/>
            <a:ext cx="10515599" cy="5034212"/>
          </a:xfrm>
        </p:spPr>
        <p:txBody>
          <a:bodyPr>
            <a:normAutofit/>
          </a:bodyPr>
          <a:lstStyle/>
          <a:p>
            <a:r>
              <a:rPr lang="en-GB" dirty="0"/>
              <a:t>Now we have a set, say S = {a, b, c, . . .}, and a binary operation * (written as a * b) between the elements of S. Depending on the nature of the binary operation *, set S can be classified as one of several special types of algebras. </a:t>
            </a:r>
            <a:endParaRPr lang="en-GH" dirty="0"/>
          </a:p>
          <a:p>
            <a:endParaRPr lang="en-GH" dirty="0"/>
          </a:p>
          <a:p>
            <a:r>
              <a:rPr lang="en-GB" dirty="0"/>
              <a:t>For instance, if * satisfies postulates 1 and 2 below, set S is called a semigroup: </a:t>
            </a:r>
            <a:endParaRPr lang="en-GH" dirty="0"/>
          </a:p>
          <a:p>
            <a:r>
              <a:rPr lang="en-GB" dirty="0"/>
              <a:t>1. Closure: If a and b are in S, then a * b is also in S. </a:t>
            </a:r>
            <a:endParaRPr lang="en-GH" dirty="0"/>
          </a:p>
          <a:p>
            <a:r>
              <a:rPr lang="en-GB" dirty="0"/>
              <a:t>2. Associative: If the elements a, b, and c are in S, then (a * b) * c = a * (b * c).</a:t>
            </a:r>
            <a:endParaRPr lang="en-GH" dirty="0"/>
          </a:p>
        </p:txBody>
      </p:sp>
    </p:spTree>
    <p:extLst>
      <p:ext uri="{BB962C8B-B14F-4D97-AF65-F5344CB8AC3E}">
        <p14:creationId xmlns:p14="http://schemas.microsoft.com/office/powerpoint/2010/main" val="203716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5"/>
            <a:ext cx="10515600" cy="661076"/>
          </a:xfrm>
        </p:spPr>
        <p:txBody>
          <a:bodyPr>
            <a:normAutofit fontScale="90000"/>
          </a:bodyPr>
          <a:lstStyle/>
          <a:p>
            <a:r>
              <a:rPr lang="en-GB" dirty="0"/>
              <a:t>S</a:t>
            </a:r>
            <a:r>
              <a:rPr lang="en-GH" dirty="0"/>
              <a:t>emi-Groups</a:t>
            </a:r>
            <a:endParaRPr lang="en-US" dirty="0"/>
          </a:p>
        </p:txBody>
      </p:sp>
      <p:sp>
        <p:nvSpPr>
          <p:cNvPr id="4" name="Content Placeholder 3">
            <a:extLst>
              <a:ext uri="{FF2B5EF4-FFF2-40B4-BE49-F238E27FC236}">
                <a16:creationId xmlns:a16="http://schemas.microsoft.com/office/drawing/2014/main" id="{C207DB91-50C6-489A-9971-FF415AB0ED97}"/>
              </a:ext>
            </a:extLst>
          </p:cNvPr>
          <p:cNvSpPr>
            <a:spLocks noGrp="1"/>
          </p:cNvSpPr>
          <p:nvPr>
            <p:ph idx="1"/>
          </p:nvPr>
        </p:nvSpPr>
        <p:spPr>
          <a:xfrm>
            <a:off x="838200" y="1270000"/>
            <a:ext cx="10515600" cy="4663439"/>
          </a:xfrm>
        </p:spPr>
        <p:txBody>
          <a:bodyPr>
            <a:noAutofit/>
          </a:bodyPr>
          <a:lstStyle/>
          <a:p>
            <a:pPr marL="0" indent="0">
              <a:buNone/>
            </a:pPr>
            <a:r>
              <a:rPr lang="en-GB" dirty="0"/>
              <a:t>A semigroup that satisfies postulate</a:t>
            </a:r>
            <a:r>
              <a:rPr lang="en-GH" dirty="0"/>
              <a:t> </a:t>
            </a:r>
            <a:r>
              <a:rPr lang="en-GB" dirty="0"/>
              <a:t>3, below, is called a monoid. </a:t>
            </a:r>
            <a:endParaRPr lang="en-GH" dirty="0"/>
          </a:p>
          <a:p>
            <a:r>
              <a:rPr lang="en-GB" dirty="0"/>
              <a:t>3. Identity element: There exists a unique element e in S such that for any element x in S, x * e = e * x = x. A monoid that satisfies postulate 4, below, is called a group. </a:t>
            </a:r>
            <a:endParaRPr lang="en-GH" dirty="0"/>
          </a:p>
          <a:p>
            <a:r>
              <a:rPr lang="en-GB" dirty="0"/>
              <a:t>4. Inverse: For every element x in S there exists a unique element x′ in S such that x * x′ = x′ * x = e. Element x′ is called the inverse of x, with respect to operation *. A semigroup that satisfies postulate 5, below, is called an abelian semigroup or commutative semigroup. </a:t>
            </a:r>
            <a:endParaRPr lang="en-GH" dirty="0"/>
          </a:p>
          <a:p>
            <a:r>
              <a:rPr lang="en-GB" dirty="0"/>
              <a:t>5. Commutative: If a and b are in S, then a * b = b * a. </a:t>
            </a:r>
            <a:endParaRPr lang="en-GH" dirty="0"/>
          </a:p>
        </p:txBody>
      </p:sp>
    </p:spTree>
    <p:extLst>
      <p:ext uri="{BB962C8B-B14F-4D97-AF65-F5344CB8AC3E}">
        <p14:creationId xmlns:p14="http://schemas.microsoft.com/office/powerpoint/2010/main" val="413350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p:txBody>
          <a:bodyPr/>
          <a:lstStyle/>
          <a:p>
            <a:r>
              <a:rPr lang="en-GB" dirty="0"/>
              <a:t>SETS WITH TWO OPERATIONS</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971081"/>
            <a:ext cx="10515600" cy="4277995"/>
          </a:xfrm>
        </p:spPr>
        <p:txBody>
          <a:bodyPr>
            <a:normAutofit lnSpcReduction="10000"/>
          </a:bodyPr>
          <a:lstStyle/>
          <a:p>
            <a:pPr marL="0" indent="0">
              <a:buNone/>
            </a:pPr>
            <a:r>
              <a:rPr lang="en-GH" dirty="0"/>
              <a:t>6. </a:t>
            </a:r>
            <a:r>
              <a:rPr lang="en-GB" dirty="0"/>
              <a:t>Closure: If a and b are in S, then a ⊙ b is also in 5. </a:t>
            </a:r>
            <a:endParaRPr lang="en-GH" dirty="0"/>
          </a:p>
          <a:p>
            <a:pPr marL="0" indent="0">
              <a:buNone/>
            </a:pPr>
            <a:r>
              <a:rPr lang="en-GB" dirty="0"/>
              <a:t>7. Associative: If a, b, and c are in S, then (a ⊙ b) ⊙ c = a ⊙ (b ⊙ c). </a:t>
            </a:r>
            <a:endParaRPr lang="en-GH" dirty="0"/>
          </a:p>
          <a:p>
            <a:pPr marL="0" indent="0">
              <a:buNone/>
            </a:pPr>
            <a:r>
              <a:rPr lang="en-GB" dirty="0"/>
              <a:t>8. Identity element: There exists a unique element </a:t>
            </a:r>
            <a:r>
              <a:rPr lang="en-GB" dirty="0" err="1"/>
              <a:t>i</a:t>
            </a:r>
            <a:r>
              <a:rPr lang="en-GB" dirty="0"/>
              <a:t> in S such that for any element x in S, x ⊙ </a:t>
            </a:r>
            <a:r>
              <a:rPr lang="en-GB" dirty="0" err="1"/>
              <a:t>i</a:t>
            </a:r>
            <a:r>
              <a:rPr lang="en-GB" dirty="0"/>
              <a:t> = </a:t>
            </a:r>
            <a:r>
              <a:rPr lang="en-GB" dirty="0" err="1"/>
              <a:t>i</a:t>
            </a:r>
            <a:r>
              <a:rPr lang="en-GB" dirty="0"/>
              <a:t> ⊙ x = x. This element </a:t>
            </a:r>
            <a:r>
              <a:rPr lang="en-GB" dirty="0" err="1"/>
              <a:t>i</a:t>
            </a:r>
            <a:r>
              <a:rPr lang="en-GB" dirty="0"/>
              <a:t> is called the identity element (or unity) with respect to operation ⊙. </a:t>
            </a:r>
            <a:endParaRPr lang="en-GH" dirty="0"/>
          </a:p>
          <a:p>
            <a:pPr marL="0" indent="0">
              <a:buNone/>
            </a:pPr>
            <a:r>
              <a:rPr lang="en-GB" dirty="0"/>
              <a:t>9. Inverse: For every element (except for the identity element e of postulate 3 in Section 6-1) x in S, there exists a unique element x −1 in S such that x ⊙ x −1 = x −1 ⊙ x = </a:t>
            </a:r>
            <a:r>
              <a:rPr lang="en-GB" dirty="0" err="1"/>
              <a:t>i</a:t>
            </a:r>
            <a:r>
              <a:rPr lang="en-GB" dirty="0"/>
              <a:t>. Element x −1 is called the inverse of x, with respect to operation ⊙. </a:t>
            </a:r>
            <a:endParaRPr lang="en-GH" dirty="0"/>
          </a:p>
          <a:p>
            <a:pPr marL="0" indent="0">
              <a:buNone/>
            </a:pPr>
            <a:r>
              <a:rPr lang="en-GB" dirty="0"/>
              <a:t>10. Commutative: If a and b are in S, then a ⊙ b = b ⊙ a.</a:t>
            </a:r>
          </a:p>
        </p:txBody>
      </p:sp>
    </p:spTree>
    <p:extLst>
      <p:ext uri="{BB962C8B-B14F-4D97-AF65-F5344CB8AC3E}">
        <p14:creationId xmlns:p14="http://schemas.microsoft.com/office/powerpoint/2010/main" val="1830654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998731"/>
            <a:ext cx="10515600" cy="449855"/>
          </a:xfrm>
        </p:spPr>
        <p:txBody>
          <a:bodyPr>
            <a:normAutofit fontScale="90000"/>
          </a:bodyPr>
          <a:lstStyle/>
          <a:p>
            <a:r>
              <a:rPr lang="en-GH" dirty="0"/>
              <a:t>BINARY OPERATIONS</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803688"/>
            <a:ext cx="10515600" cy="3250624"/>
          </a:xfrm>
        </p:spPr>
        <p:txBody>
          <a:bodyPr>
            <a:normAutofit/>
          </a:bodyPr>
          <a:lstStyle/>
          <a:p>
            <a:r>
              <a:rPr lang="en-GB" dirty="0"/>
              <a:t>Distributive: The operation ⊙ is distributive with respect to the operation * ; that is, for elements a, b, and c in S</a:t>
            </a:r>
            <a:endParaRPr lang="en-GH" dirty="0"/>
          </a:p>
          <a:p>
            <a:endParaRPr lang="en-GB" dirty="0"/>
          </a:p>
        </p:txBody>
      </p:sp>
      <p:pic>
        <p:nvPicPr>
          <p:cNvPr id="8" name="Picture 7">
            <a:extLst>
              <a:ext uri="{FF2B5EF4-FFF2-40B4-BE49-F238E27FC236}">
                <a16:creationId xmlns:a16="http://schemas.microsoft.com/office/drawing/2014/main" id="{59652C2B-94F6-4904-919B-44D0D29F044D}"/>
              </a:ext>
            </a:extLst>
          </p:cNvPr>
          <p:cNvPicPr>
            <a:picLocks noChangeAspect="1"/>
          </p:cNvPicPr>
          <p:nvPr/>
        </p:nvPicPr>
        <p:blipFill>
          <a:blip r:embed="rId2"/>
          <a:stretch>
            <a:fillRect/>
          </a:stretch>
        </p:blipFill>
        <p:spPr>
          <a:xfrm>
            <a:off x="4325620" y="3429000"/>
            <a:ext cx="2924334" cy="858520"/>
          </a:xfrm>
          <a:prstGeom prst="rect">
            <a:avLst/>
          </a:prstGeom>
        </p:spPr>
      </p:pic>
    </p:spTree>
    <p:extLst>
      <p:ext uri="{BB962C8B-B14F-4D97-AF65-F5344CB8AC3E}">
        <p14:creationId xmlns:p14="http://schemas.microsoft.com/office/powerpoint/2010/main" val="1035725659"/>
      </p:ext>
    </p:extLst>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docProps/app.xml><?xml version="1.0" encoding="utf-8"?>
<Properties xmlns="http://schemas.openxmlformats.org/officeDocument/2006/extended-properties" xmlns:vt="http://schemas.openxmlformats.org/officeDocument/2006/docPropsVTypes">
  <Template>KWC light</Template>
  <TotalTime>1840</TotalTime>
  <Words>2178</Words>
  <Application>Microsoft Office PowerPoint</Application>
  <PresentationFormat>Widescreen</PresentationFormat>
  <Paragraphs>95</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Wingdings</vt:lpstr>
      <vt:lpstr>Office Theme</vt:lpstr>
      <vt:lpstr>CSM 491 -  Graph Theory and Its Application</vt:lpstr>
      <vt:lpstr>VECTOR SPACES OF A GRAPH </vt:lpstr>
      <vt:lpstr>SETS WITH ONE OPERATION</vt:lpstr>
      <vt:lpstr>Subsets</vt:lpstr>
      <vt:lpstr>Operations</vt:lpstr>
      <vt:lpstr>Special Types of Algebras</vt:lpstr>
      <vt:lpstr>Semi-Groups</vt:lpstr>
      <vt:lpstr>SETS WITH TWO OPERATIONS</vt:lpstr>
      <vt:lpstr>BINARY OPERATIONS</vt:lpstr>
      <vt:lpstr>MODULAR ARITHMETIC AND GALOIS FIELDS</vt:lpstr>
      <vt:lpstr>Finite Fields</vt:lpstr>
      <vt:lpstr>Arithmetic Modulo 3</vt:lpstr>
      <vt:lpstr>Galois Field</vt:lpstr>
      <vt:lpstr>VECTORS AND VECTOR SPACES</vt:lpstr>
      <vt:lpstr>Vector Space</vt:lpstr>
      <vt:lpstr>Binary Operation in vectors</vt:lpstr>
      <vt:lpstr>VECTOR SPACE ASSOCIATED WITH A GRAPH</vt:lpstr>
      <vt:lpstr>PowerPoint Presentation</vt:lpstr>
      <vt:lpstr>BASIS VECTORS OF A GRAPH </vt:lpstr>
      <vt:lpstr>BASIS VECTORS OF A GRAPH </vt:lpstr>
      <vt:lpstr>Basis Vectors</vt:lpstr>
      <vt:lpstr>Assignment 6</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OLIVER KORNYO</cp:lastModifiedBy>
  <cp:revision>100</cp:revision>
  <dcterms:created xsi:type="dcterms:W3CDTF">2023-07-24T13:47:17Z</dcterms:created>
  <dcterms:modified xsi:type="dcterms:W3CDTF">2024-12-08T08:02:55Z</dcterms:modified>
</cp:coreProperties>
</file>